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6"/>
  </p:notesMasterIdLst>
  <p:handoutMasterIdLst>
    <p:handoutMasterId r:id="rId67"/>
  </p:handoutMasterIdLst>
  <p:sldIdLst>
    <p:sldId id="2740" r:id="rId2"/>
    <p:sldId id="2664" r:id="rId3"/>
    <p:sldId id="2847" r:id="rId4"/>
    <p:sldId id="2849" r:id="rId5"/>
    <p:sldId id="2843" r:id="rId6"/>
    <p:sldId id="2854" r:id="rId7"/>
    <p:sldId id="2855" r:id="rId8"/>
    <p:sldId id="2871" r:id="rId9"/>
    <p:sldId id="2856" r:id="rId10"/>
    <p:sldId id="2845" r:id="rId11"/>
    <p:sldId id="2850" r:id="rId12"/>
    <p:sldId id="2852" r:id="rId13"/>
    <p:sldId id="2875" r:id="rId14"/>
    <p:sldId id="2859" r:id="rId15"/>
    <p:sldId id="2587" r:id="rId16"/>
    <p:sldId id="2718" r:id="rId17"/>
    <p:sldId id="1965" r:id="rId18"/>
    <p:sldId id="2746" r:id="rId19"/>
    <p:sldId id="1967" r:id="rId20"/>
    <p:sldId id="2023" r:id="rId21"/>
    <p:sldId id="2411" r:id="rId22"/>
    <p:sldId id="2689" r:id="rId23"/>
    <p:sldId id="2878" r:id="rId24"/>
    <p:sldId id="2048" r:id="rId25"/>
    <p:sldId id="2786" r:id="rId26"/>
    <p:sldId id="2919" r:id="rId27"/>
    <p:sldId id="2888" r:id="rId28"/>
    <p:sldId id="2788" r:id="rId29"/>
    <p:sldId id="2602" r:id="rId30"/>
    <p:sldId id="2915" r:id="rId31"/>
    <p:sldId id="2989" r:id="rId32"/>
    <p:sldId id="2870" r:id="rId33"/>
    <p:sldId id="2054" r:id="rId34"/>
    <p:sldId id="2882" r:id="rId35"/>
    <p:sldId id="2916" r:id="rId36"/>
    <p:sldId id="2939" r:id="rId37"/>
    <p:sldId id="2984" r:id="rId38"/>
    <p:sldId id="2917" r:id="rId39"/>
    <p:sldId id="2866" r:id="rId40"/>
    <p:sldId id="2985" r:id="rId41"/>
    <p:sldId id="2918" r:id="rId42"/>
    <p:sldId id="2792" r:id="rId43"/>
    <p:sldId id="2920" r:id="rId44"/>
    <p:sldId id="2055" r:id="rId45"/>
    <p:sldId id="2940" r:id="rId46"/>
    <p:sldId id="2941" r:id="rId47"/>
    <p:sldId id="2056" r:id="rId48"/>
    <p:sldId id="2942" r:id="rId49"/>
    <p:sldId id="2791" r:id="rId50"/>
    <p:sldId id="2890" r:id="rId51"/>
    <p:sldId id="2986" r:id="rId52"/>
    <p:sldId id="2891" r:id="rId53"/>
    <p:sldId id="2987" r:id="rId54"/>
    <p:sldId id="2816" r:id="rId55"/>
    <p:sldId id="2988" r:id="rId56"/>
    <p:sldId id="2921" r:id="rId57"/>
    <p:sldId id="2943" r:id="rId58"/>
    <p:sldId id="2983" r:id="rId59"/>
    <p:sldId id="2407" r:id="rId60"/>
    <p:sldId id="2857" r:id="rId61"/>
    <p:sldId id="2872" r:id="rId62"/>
    <p:sldId id="2057" r:id="rId63"/>
    <p:sldId id="2863" r:id="rId64"/>
    <p:sldId id="28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/>
    <p:restoredTop sz="96234"/>
  </p:normalViewPr>
  <p:slideViewPr>
    <p:cSldViewPr snapToGrid="0" snapToObjects="1">
      <p:cViewPr varScale="1">
        <p:scale>
          <a:sx n="87" d="100"/>
          <a:sy n="87" d="100"/>
        </p:scale>
        <p:origin x="210" y="6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5/7/2024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535432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 Slides. Credit: Keith Muller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744376" y="1427672"/>
            <a:ext cx="231250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25482"/>
              </p:ext>
            </p:extLst>
          </p:nvPr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51910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98767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12340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4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420462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927872"/>
              </p:ext>
            </p:extLst>
          </p:nvPr>
        </p:nvGraphicFramePr>
        <p:xfrm>
          <a:off x="827799" y="172212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246980"/>
              </p:ext>
            </p:extLst>
          </p:nvPr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60109"/>
              </p:ext>
            </p:extLst>
          </p:nvPr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29070" y="1957829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B6154-1A66-E2A2-5D31-5E86B5EA4D1C}"/>
              </a:ext>
            </a:extLst>
          </p:cNvPr>
          <p:cNvSpPr txBox="1"/>
          <p:nvPr/>
        </p:nvSpPr>
        <p:spPr>
          <a:xfrm>
            <a:off x="3637231" y="889579"/>
            <a:ext cx="195690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022682" y="1315109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cond.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80796-6994-EEFC-90C6-0AACCE129A01}"/>
              </a:ext>
            </a:extLst>
          </p:cNvPr>
          <p:cNvSpPr txBox="1"/>
          <p:nvPr/>
        </p:nvSpPr>
        <p:spPr>
          <a:xfrm>
            <a:off x="9515152" y="299446"/>
            <a:ext cx="18024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127613" y="3330597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5945071" y="2857176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435812" y="4609273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718129" y="5512665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80818" y="2494518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55ECCF-933D-0D12-025E-08CFD47E7CA8}"/>
              </a:ext>
            </a:extLst>
          </p:cNvPr>
          <p:cNvSpPr/>
          <p:nvPr/>
        </p:nvSpPr>
        <p:spPr>
          <a:xfrm>
            <a:off x="5878286" y="3056709"/>
            <a:ext cx="731520" cy="513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AMR-32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430660" y="4481063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320" y="3144391"/>
            <a:ext cx="10812335" cy="9459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0" y="175071"/>
            <a:ext cx="7079514" cy="407296"/>
          </a:xfrm>
        </p:spPr>
        <p:txBody>
          <a:bodyPr/>
          <a:lstStyle/>
          <a:p>
            <a:r>
              <a:rPr lang="en-US" dirty="0"/>
              <a:t>If statement – C Block Reordering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38471" y="80505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61031" y="935641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56858" y="805562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48298" y="1957488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224080" y="4491195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03836" y="5688034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447072" y="462017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2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Preserving the same branch guard test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35462" y="1829882"/>
            <a:ext cx="4667824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1;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-165196" y="3635199"/>
            <a:ext cx="2037809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05FB0AE-591D-9C43-FCD4-801654396CB2}"/>
              </a:ext>
            </a:extLst>
          </p:cNvPr>
          <p:cNvSpPr/>
          <p:nvPr/>
        </p:nvSpPr>
        <p:spPr>
          <a:xfrm>
            <a:off x="5677989" y="2724354"/>
            <a:ext cx="679268" cy="704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CCC95-FBEF-B88B-240F-408644128D76}"/>
              </a:ext>
            </a:extLst>
          </p:cNvPr>
          <p:cNvGrpSpPr/>
          <p:nvPr/>
        </p:nvGrpSpPr>
        <p:grpSpPr>
          <a:xfrm>
            <a:off x="7018504" y="1829882"/>
            <a:ext cx="5059315" cy="4594234"/>
            <a:chOff x="7018504" y="1829882"/>
            <a:chExt cx="5059315" cy="459423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7018504" y="1829882"/>
              <a:ext cx="5059315" cy="421219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false block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// true block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2A5E1-FE25-3F65-1BEB-17D87D8A159A}"/>
                </a:ext>
              </a:extLst>
            </p:cNvPr>
            <p:cNvSpPr txBox="1"/>
            <p:nvPr/>
          </p:nvSpPr>
          <p:spPr>
            <a:xfrm>
              <a:off x="7342235" y="6054784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Swap the order of true and false blocks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EC23F-1273-862B-37E5-7AE3345D26AE}"/>
              </a:ext>
            </a:extLst>
          </p:cNvPr>
          <p:cNvGrpSpPr/>
          <p:nvPr/>
        </p:nvGrpSpPr>
        <p:grpSpPr>
          <a:xfrm>
            <a:off x="3164134" y="1919212"/>
            <a:ext cx="4654350" cy="369332"/>
            <a:chOff x="3164134" y="1919212"/>
            <a:chExt cx="465435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B963-B5AA-5184-4A2D-55398D0D86EC}"/>
                </a:ext>
              </a:extLst>
            </p:cNvPr>
            <p:cNvSpPr txBox="1"/>
            <p:nvPr/>
          </p:nvSpPr>
          <p:spPr>
            <a:xfrm>
              <a:off x="4309635" y="1919212"/>
              <a:ext cx="26468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branch guard test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FF826FD-0426-A5A5-2305-3351A8AC50BF}"/>
                </a:ext>
              </a:extLst>
            </p:cNvPr>
            <p:cNvSpPr/>
            <p:nvPr/>
          </p:nvSpPr>
          <p:spPr>
            <a:xfrm>
              <a:off x="6956514" y="2041358"/>
              <a:ext cx="861970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80E1EA4C-7D12-A119-75A5-529610EBA5EF}"/>
                </a:ext>
              </a:extLst>
            </p:cNvPr>
            <p:cNvSpPr/>
            <p:nvPr/>
          </p:nvSpPr>
          <p:spPr>
            <a:xfrm rot="10800000">
              <a:off x="3164134" y="2041357"/>
              <a:ext cx="1145499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 flipV="1">
            <a:off x="6557226" y="2620014"/>
            <a:ext cx="1570018" cy="110703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148034" y="3955183"/>
            <a:ext cx="1980759" cy="1220578"/>
          </a:xfrm>
          <a:prstGeom prst="uturnArrow">
            <a:avLst>
              <a:gd name="adj1" fmla="val 4865"/>
              <a:gd name="adj2" fmla="val 9354"/>
              <a:gd name="adj3" fmla="val 20789"/>
              <a:gd name="adj4" fmla="val 42454"/>
              <a:gd name="adj5" fmla="val 47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16" grpId="0" animBg="1"/>
      <p:bldP spid="38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687887" y="1202928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6549189" y="555955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8085813" y="2027496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9010231" y="910803"/>
            <a:ext cx="116108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5564485" y="1887435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5220708" y="2716675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 animBg="1"/>
      <p:bldP spid="19" grpId="0" animBg="1"/>
      <p:bldP spid="7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702084" y="589387"/>
            <a:ext cx="3781557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mov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 .Llabel2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.Llabel3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.Llabel3: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7237301" y="1008876"/>
            <a:ext cx="1284994" cy="161687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7304151" y="1975627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 flipV="1">
            <a:off x="6852496" y="1160748"/>
            <a:ext cx="1686435" cy="2084723"/>
          </a:xfrm>
          <a:prstGeom prst="uturnArrow">
            <a:avLst>
              <a:gd name="adj1" fmla="val 4148"/>
              <a:gd name="adj2" fmla="val 7936"/>
              <a:gd name="adj3" fmla="val 20789"/>
              <a:gd name="adj4" fmla="val 42454"/>
              <a:gd name="adj5" fmla="val 553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5660826" y="175155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B8B0A4-90F0-3656-2D1F-84F25D4D0B2B}"/>
              </a:ext>
            </a:extLst>
          </p:cNvPr>
          <p:cNvSpPr txBox="1"/>
          <p:nvPr/>
        </p:nvSpPr>
        <p:spPr>
          <a:xfrm>
            <a:off x="8584874" y="2827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do this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A13C0-A4E8-8FA4-99A7-7A7C2A052DA7}"/>
              </a:ext>
            </a:extLst>
          </p:cNvPr>
          <p:cNvGrpSpPr/>
          <p:nvPr/>
        </p:nvGrpSpPr>
        <p:grpSpPr>
          <a:xfrm>
            <a:off x="7416799" y="3954643"/>
            <a:ext cx="4066842" cy="2827610"/>
            <a:chOff x="7416799" y="3954643"/>
            <a:chExt cx="4066842" cy="2827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416799" y="5167051"/>
              <a:ext cx="4066842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r3, r4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add r4, r3, r2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7B45E534-2F28-77E7-9CDC-54B1A7095385}"/>
                </a:ext>
              </a:extLst>
            </p:cNvPr>
            <p:cNvSpPr/>
            <p:nvPr/>
          </p:nvSpPr>
          <p:spPr>
            <a:xfrm>
              <a:off x="8995373" y="3954643"/>
              <a:ext cx="597489" cy="792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F4DF7-9052-8709-4719-0A9AEB59053C}"/>
                </a:ext>
              </a:extLst>
            </p:cNvPr>
            <p:cNvSpPr txBox="1"/>
            <p:nvPr/>
          </p:nvSpPr>
          <p:spPr>
            <a:xfrm>
              <a:off x="8937534" y="4798671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 animBg="1"/>
      <p:bldP spid="19" grpId="0" animBg="1"/>
      <p:bldP spid="20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7E8C-907B-FE27-B311-8B1E4B6F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3622-0BC4-39CA-2370-1942A02C67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2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8274" y="728307"/>
            <a:ext cx="7543599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65318</TotalTime>
  <Words>7940</Words>
  <Application>Microsoft Office PowerPoint</Application>
  <PresentationFormat>Widescreen</PresentationFormat>
  <Paragraphs>1552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 Regular</vt:lpstr>
      <vt:lpstr>CMU Bright</vt:lpstr>
      <vt:lpstr>ＭＳ Ｐゴシック</vt:lpstr>
      <vt:lpstr>宋体</vt:lpstr>
      <vt:lpstr>Arial</vt:lpstr>
      <vt:lpstr>Calibri</vt:lpstr>
      <vt:lpstr>Consolas</vt:lpstr>
      <vt:lpstr>Courier New</vt:lpstr>
      <vt:lpstr>Wingdings</vt:lpstr>
      <vt:lpstr>Theme1</vt:lpstr>
      <vt:lpstr>PowerPoint Presentation</vt:lpstr>
      <vt:lpstr>Arm Core Floorplan</vt:lpstr>
      <vt:lpstr>32-Bit Arm - Registers</vt:lpstr>
      <vt:lpstr>Using AMR-32 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How to Access Memory?</vt:lpstr>
      <vt:lpstr>32-Bit Arm is a Load/Store Architecture</vt:lpstr>
      <vt:lpstr>Load/Store: Load</vt:lpstr>
      <vt:lpstr>Load/Store: Store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  <vt:lpstr>Program Flow: If with an  Else</vt:lpstr>
      <vt:lpstr>If with an Else Examples</vt:lpstr>
      <vt:lpstr>If with an Else Examples</vt:lpstr>
      <vt:lpstr>If statement – C Block Reordering</vt:lpstr>
      <vt:lpstr>Preserving the same branch guard test</vt:lpstr>
      <vt:lpstr>Switch Statement </vt:lpstr>
      <vt:lpstr>Bad Style: Branching Upwards (When Not a loop)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Extra Slides</vt:lpstr>
      <vt:lpstr>CPU Operational Overview: Executing Machine Code</vt:lpstr>
      <vt:lpstr>Program Execution: Looping in the Execution Flow</vt:lpstr>
      <vt:lpstr>Branch Target Address (BTA): What Is imm24?</vt:lpstr>
      <vt:lpstr>Program Flow – multiple branches, one cmp </vt:lpstr>
      <vt:lpstr>How are I – Type Constants Encoded in the instruction?</vt:lpstr>
      <vt:lpstr>Rot4 - Imm8 Values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paul cao</cp:lastModifiedBy>
  <cp:revision>2882</cp:revision>
  <cp:lastPrinted>2022-11-21T23:10:47Z</cp:lastPrinted>
  <dcterms:created xsi:type="dcterms:W3CDTF">2018-10-05T16:35:28Z</dcterms:created>
  <dcterms:modified xsi:type="dcterms:W3CDTF">2024-05-07T16:57:08Z</dcterms:modified>
  <cp:category/>
</cp:coreProperties>
</file>